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7772400" cy="10058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chitects Daughter" charset="1" panose="00000000000000000000"/>
      <p:regular r:id="rId10"/>
    </p:embeddedFont>
    <p:embeddedFont>
      <p:font typeface="Charm" charset="1" panose="00000500000000000000"/>
      <p:regular r:id="rId11"/>
    </p:embeddedFont>
    <p:embeddedFont>
      <p:font typeface="Charm Bold" charset="1" panose="00000800000000000000"/>
      <p:regular r:id="rId12"/>
    </p:embeddedFont>
    <p:embeddedFont>
      <p:font typeface="Finger Paint" charset="1" panose="020B05060400000200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772400" cy="10058400"/>
            <a:chOff x="0" y="0"/>
            <a:chExt cx="31319279" cy="40530831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31174500" cy="40386052"/>
            </a:xfrm>
            <a:custGeom>
              <a:avLst/>
              <a:gdLst/>
              <a:ahLst/>
              <a:cxnLst/>
              <a:rect r="r" b="b" t="t" l="l"/>
              <a:pathLst>
                <a:path h="40386052" w="31174500">
                  <a:moveTo>
                    <a:pt x="0" y="0"/>
                  </a:moveTo>
                  <a:lnTo>
                    <a:pt x="31174500" y="0"/>
                  </a:lnTo>
                  <a:lnTo>
                    <a:pt x="31174500" y="40386052"/>
                  </a:lnTo>
                  <a:lnTo>
                    <a:pt x="0" y="40386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31319279" cy="40530831"/>
            </a:xfrm>
            <a:custGeom>
              <a:avLst/>
              <a:gdLst/>
              <a:ahLst/>
              <a:cxnLst/>
              <a:rect r="r" b="b" t="t" l="l"/>
              <a:pathLst>
                <a:path h="40530831" w="31319279">
                  <a:moveTo>
                    <a:pt x="31174500" y="40386053"/>
                  </a:moveTo>
                  <a:lnTo>
                    <a:pt x="31319279" y="40386053"/>
                  </a:lnTo>
                  <a:lnTo>
                    <a:pt x="31319279" y="40530831"/>
                  </a:lnTo>
                  <a:lnTo>
                    <a:pt x="31174500" y="40530831"/>
                  </a:lnTo>
                  <a:lnTo>
                    <a:pt x="31174500" y="403860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0386053"/>
                  </a:lnTo>
                  <a:lnTo>
                    <a:pt x="0" y="40386053"/>
                  </a:lnTo>
                  <a:lnTo>
                    <a:pt x="0" y="144780"/>
                  </a:lnTo>
                  <a:close/>
                  <a:moveTo>
                    <a:pt x="0" y="40386053"/>
                  </a:moveTo>
                  <a:lnTo>
                    <a:pt x="144780" y="40386053"/>
                  </a:lnTo>
                  <a:lnTo>
                    <a:pt x="144780" y="40530831"/>
                  </a:lnTo>
                  <a:lnTo>
                    <a:pt x="0" y="40530831"/>
                  </a:lnTo>
                  <a:lnTo>
                    <a:pt x="0" y="40386053"/>
                  </a:lnTo>
                  <a:close/>
                  <a:moveTo>
                    <a:pt x="31174500" y="144780"/>
                  </a:moveTo>
                  <a:lnTo>
                    <a:pt x="31319279" y="144780"/>
                  </a:lnTo>
                  <a:lnTo>
                    <a:pt x="31319279" y="40386053"/>
                  </a:lnTo>
                  <a:lnTo>
                    <a:pt x="31174500" y="40386053"/>
                  </a:lnTo>
                  <a:lnTo>
                    <a:pt x="31174500" y="144780"/>
                  </a:lnTo>
                  <a:close/>
                  <a:moveTo>
                    <a:pt x="144780" y="40386053"/>
                  </a:moveTo>
                  <a:lnTo>
                    <a:pt x="31174500" y="40386053"/>
                  </a:lnTo>
                  <a:lnTo>
                    <a:pt x="31174500" y="40530831"/>
                  </a:lnTo>
                  <a:lnTo>
                    <a:pt x="144780" y="40530831"/>
                  </a:lnTo>
                  <a:lnTo>
                    <a:pt x="144780" y="40386053"/>
                  </a:lnTo>
                  <a:close/>
                  <a:moveTo>
                    <a:pt x="31174500" y="0"/>
                  </a:moveTo>
                  <a:lnTo>
                    <a:pt x="31319279" y="0"/>
                  </a:lnTo>
                  <a:lnTo>
                    <a:pt x="31319279" y="144780"/>
                  </a:lnTo>
                  <a:lnTo>
                    <a:pt x="31174500" y="144780"/>
                  </a:lnTo>
                  <a:lnTo>
                    <a:pt x="311745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174500" y="0"/>
                  </a:lnTo>
                  <a:lnTo>
                    <a:pt x="311745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4018" y="7727916"/>
            <a:ext cx="2330484" cy="233048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32920" y="999853"/>
            <a:ext cx="5689600" cy="1330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8"/>
              </a:lnSpc>
            </a:pPr>
            <a:r>
              <a:rPr lang="en-US" sz="3962">
                <a:solidFill>
                  <a:srgbClr val="000000"/>
                </a:solidFill>
                <a:latin typeface="Charm Bold"/>
              </a:rPr>
              <a:t>Who do you want to be?</a:t>
            </a:r>
          </a:p>
          <a:p>
            <a:pPr algn="ctr">
              <a:lnSpc>
                <a:spcPts val="5268"/>
              </a:lnSpc>
            </a:pPr>
            <a:r>
              <a:rPr lang="en-US" sz="3762">
                <a:solidFill>
                  <a:srgbClr val="000000"/>
                </a:solidFill>
                <a:latin typeface="Finger Paint"/>
              </a:rPr>
              <a:t> 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441916" y="7727916"/>
            <a:ext cx="2330484" cy="233048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0" y="0"/>
            <a:ext cx="2330484" cy="233048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69608" y="2151713"/>
            <a:ext cx="6833183" cy="8158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000000"/>
                </a:solidFill>
                <a:latin typeface="Architects Daughter"/>
              </a:rPr>
              <a:t>One of the most exciting things about </a:t>
            </a:r>
          </a:p>
          <a:p>
            <a:pPr algn="ctr">
              <a:lnSpc>
                <a:spcPts val="3479"/>
              </a:lnSpc>
            </a:pPr>
            <a:r>
              <a:rPr lang="en-US" sz="2899">
                <a:solidFill>
                  <a:srgbClr val="000000"/>
                </a:solidFill>
                <a:latin typeface="Architects Daughter"/>
              </a:rPr>
              <a:t>playing D&amp;D is that you have the power to be WHOEVER you want.  But, as we all know, with great power comes great responsibility and it can be tough to decide on a character. </a:t>
            </a:r>
          </a:p>
          <a:p>
            <a:pPr algn="ctr">
              <a:lnSpc>
                <a:spcPts val="3479"/>
              </a:lnSpc>
            </a:pP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Architects Daughter"/>
              </a:rPr>
              <a:t>So, how can you come up with the best character for you? First, let's do some brainstorming to find a good fit, After that, we'll work on finding the perfect name, designing a great look, and creating an interesting backstory.</a:t>
            </a: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Architects Daughter"/>
              </a:rPr>
              <a:t>Read on to find out how.</a:t>
            </a:r>
          </a:p>
          <a:p>
            <a:pPr algn="ctr">
              <a:lnSpc>
                <a:spcPts val="2626"/>
              </a:lnSpc>
            </a:pPr>
          </a:p>
          <a:p>
            <a:pPr algn="ctr">
              <a:lnSpc>
                <a:spcPts val="2626"/>
              </a:lnSpc>
            </a:pPr>
          </a:p>
          <a:p>
            <a:pPr algn="ctr">
              <a:lnSpc>
                <a:spcPts val="2626"/>
              </a:lnSpc>
            </a:pPr>
            <a:r>
              <a:rPr lang="en-US" sz="1876">
                <a:solidFill>
                  <a:srgbClr val="000000"/>
                </a:solidFill>
                <a:latin typeface="Architects Daughter"/>
              </a:rPr>
              <a:t> 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5441916" y="0"/>
            <a:ext cx="2330484" cy="2330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772400" cy="10058400"/>
            <a:chOff x="0" y="0"/>
            <a:chExt cx="31319279" cy="40530831"/>
          </a:xfrm>
        </p:grpSpPr>
        <p:sp>
          <p:nvSpPr>
            <p:cNvPr name="Freeform 3" id="3"/>
            <p:cNvSpPr/>
            <p:nvPr/>
          </p:nvSpPr>
          <p:spPr>
            <a:xfrm>
              <a:off x="72390" y="72390"/>
              <a:ext cx="31174500" cy="40386052"/>
            </a:xfrm>
            <a:custGeom>
              <a:avLst/>
              <a:gdLst/>
              <a:ahLst/>
              <a:cxnLst/>
              <a:rect r="r" b="b" t="t" l="l"/>
              <a:pathLst>
                <a:path h="40386052" w="31174500">
                  <a:moveTo>
                    <a:pt x="0" y="0"/>
                  </a:moveTo>
                  <a:lnTo>
                    <a:pt x="31174500" y="0"/>
                  </a:lnTo>
                  <a:lnTo>
                    <a:pt x="31174500" y="40386052"/>
                  </a:lnTo>
                  <a:lnTo>
                    <a:pt x="0" y="40386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0" y="0"/>
              <a:ext cx="31319279" cy="40530831"/>
            </a:xfrm>
            <a:custGeom>
              <a:avLst/>
              <a:gdLst/>
              <a:ahLst/>
              <a:cxnLst/>
              <a:rect r="r" b="b" t="t" l="l"/>
              <a:pathLst>
                <a:path h="40530831" w="31319279">
                  <a:moveTo>
                    <a:pt x="31174500" y="40386053"/>
                  </a:moveTo>
                  <a:lnTo>
                    <a:pt x="31319279" y="40386053"/>
                  </a:lnTo>
                  <a:lnTo>
                    <a:pt x="31319279" y="40530831"/>
                  </a:lnTo>
                  <a:lnTo>
                    <a:pt x="31174500" y="40530831"/>
                  </a:lnTo>
                  <a:lnTo>
                    <a:pt x="31174500" y="4038605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0386053"/>
                  </a:lnTo>
                  <a:lnTo>
                    <a:pt x="0" y="40386053"/>
                  </a:lnTo>
                  <a:lnTo>
                    <a:pt x="0" y="144780"/>
                  </a:lnTo>
                  <a:close/>
                  <a:moveTo>
                    <a:pt x="0" y="40386053"/>
                  </a:moveTo>
                  <a:lnTo>
                    <a:pt x="144780" y="40386053"/>
                  </a:lnTo>
                  <a:lnTo>
                    <a:pt x="144780" y="40530831"/>
                  </a:lnTo>
                  <a:lnTo>
                    <a:pt x="0" y="40530831"/>
                  </a:lnTo>
                  <a:lnTo>
                    <a:pt x="0" y="40386053"/>
                  </a:lnTo>
                  <a:close/>
                  <a:moveTo>
                    <a:pt x="31174500" y="144780"/>
                  </a:moveTo>
                  <a:lnTo>
                    <a:pt x="31319279" y="144780"/>
                  </a:lnTo>
                  <a:lnTo>
                    <a:pt x="31319279" y="40386053"/>
                  </a:lnTo>
                  <a:lnTo>
                    <a:pt x="31174500" y="40386053"/>
                  </a:lnTo>
                  <a:lnTo>
                    <a:pt x="31174500" y="144780"/>
                  </a:lnTo>
                  <a:close/>
                  <a:moveTo>
                    <a:pt x="144780" y="40386053"/>
                  </a:moveTo>
                  <a:lnTo>
                    <a:pt x="31174500" y="40386053"/>
                  </a:lnTo>
                  <a:lnTo>
                    <a:pt x="31174500" y="40530831"/>
                  </a:lnTo>
                  <a:lnTo>
                    <a:pt x="144780" y="40530831"/>
                  </a:lnTo>
                  <a:lnTo>
                    <a:pt x="144780" y="40386053"/>
                  </a:lnTo>
                  <a:close/>
                  <a:moveTo>
                    <a:pt x="31174500" y="0"/>
                  </a:moveTo>
                  <a:lnTo>
                    <a:pt x="31319279" y="0"/>
                  </a:lnTo>
                  <a:lnTo>
                    <a:pt x="31319279" y="144780"/>
                  </a:lnTo>
                  <a:lnTo>
                    <a:pt x="31174500" y="144780"/>
                  </a:lnTo>
                  <a:lnTo>
                    <a:pt x="311745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174500" y="0"/>
                  </a:lnTo>
                  <a:lnTo>
                    <a:pt x="311745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5441916" y="7727916"/>
            <a:ext cx="2330484" cy="233048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7727916"/>
            <a:ext cx="2330484" cy="233048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5441916" y="0"/>
            <a:ext cx="2330484" cy="2330484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0" y="53546"/>
            <a:ext cx="2330484" cy="233048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165242" y="510610"/>
            <a:ext cx="5689600" cy="1375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8"/>
              </a:lnSpc>
            </a:pPr>
            <a:r>
              <a:rPr lang="en-US" sz="4062">
                <a:solidFill>
                  <a:srgbClr val="000000"/>
                </a:solidFill>
                <a:latin typeface="Charm Bold"/>
              </a:rPr>
              <a:t>Character Creation Steps</a:t>
            </a:r>
          </a:p>
          <a:p>
            <a:pPr algn="ctr">
              <a:lnSpc>
                <a:spcPts val="5408"/>
              </a:lnSpc>
            </a:pPr>
            <a:r>
              <a:rPr lang="en-US" sz="3862">
                <a:solidFill>
                  <a:srgbClr val="000000"/>
                </a:solidFill>
                <a:latin typeface="Finger Paint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6264" y="1587754"/>
            <a:ext cx="7426136" cy="7693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31"/>
              </a:lnSpc>
            </a:pPr>
            <a:r>
              <a:rPr lang="en-US" sz="2799">
                <a:solidFill>
                  <a:srgbClr val="000000"/>
                </a:solidFill>
                <a:latin typeface="Architects Daughter"/>
              </a:rPr>
              <a:t>1. First, let's choose your character's race (  (elf, human, gnome, etc). Write or draw a possible choice in each circle of the idea web. You can use The Player's Handbook, go to </a:t>
            </a:r>
            <a:r>
              <a:rPr lang="en-US" sz="2799" u="sng">
                <a:solidFill>
                  <a:srgbClr val="000000"/>
                </a:solidFill>
                <a:latin typeface="Architects Daughter"/>
              </a:rPr>
              <a:t>https://www.dndbeyond.com/races</a:t>
            </a:r>
            <a:r>
              <a:rPr lang="en-US" sz="2799">
                <a:solidFill>
                  <a:srgbClr val="000000"/>
                </a:solidFill>
                <a:latin typeface="Architects Daughter"/>
              </a:rPr>
              <a:t>, or come up with ideas all your own. Once you've completed the web, put a star next to the one you feel most drawn to.</a:t>
            </a:r>
          </a:p>
          <a:p>
            <a:pPr>
              <a:lnSpc>
                <a:spcPts val="2631"/>
              </a:lnSpc>
            </a:pPr>
            <a:r>
              <a:rPr lang="en-US" sz="2799">
                <a:solidFill>
                  <a:srgbClr val="000000"/>
                </a:solidFill>
                <a:latin typeface="Architects Daughter"/>
              </a:rPr>
              <a:t> </a:t>
            </a:r>
          </a:p>
          <a:p>
            <a:pPr>
              <a:lnSpc>
                <a:spcPts val="2631"/>
              </a:lnSpc>
            </a:pPr>
            <a:r>
              <a:rPr lang="en-US" sz="2799">
                <a:solidFill>
                  <a:srgbClr val="000000"/>
                </a:solidFill>
                <a:latin typeface="Architects Daughter"/>
              </a:rPr>
              <a:t>2. </a:t>
            </a:r>
            <a:r>
              <a:rPr lang="en-US" sz="2799">
                <a:solidFill>
                  <a:srgbClr val="000000"/>
                </a:solidFill>
                <a:latin typeface="Architects Daughter"/>
              </a:rPr>
              <a:t>Next, repeat Step 1 using the Class web. Again, you can use The Player's Handbook, go to </a:t>
            </a:r>
            <a:r>
              <a:rPr lang="en-US" sz="2799" u="sng">
                <a:solidFill>
                  <a:srgbClr val="000000"/>
                </a:solidFill>
                <a:latin typeface="Architects Daughter"/>
              </a:rPr>
              <a:t>https://www.dndbeyond.com/classes</a:t>
            </a:r>
            <a:r>
              <a:rPr lang="en-US" sz="2799">
                <a:solidFill>
                  <a:srgbClr val="000000"/>
                </a:solidFill>
                <a:latin typeface="Architects Daughter"/>
              </a:rPr>
              <a:t>, or ideas of your own. </a:t>
            </a:r>
          </a:p>
          <a:p>
            <a:pPr>
              <a:lnSpc>
                <a:spcPts val="2631"/>
              </a:lnSpc>
            </a:pPr>
          </a:p>
          <a:p>
            <a:pPr>
              <a:lnSpc>
                <a:spcPts val="2631"/>
              </a:lnSpc>
            </a:pPr>
            <a:r>
              <a:rPr lang="en-US" sz="2799">
                <a:solidFill>
                  <a:srgbClr val="000000"/>
                </a:solidFill>
                <a:latin typeface="Architects Daughter"/>
              </a:rPr>
              <a:t>3. </a:t>
            </a:r>
            <a:r>
              <a:rPr lang="en-US" sz="2799">
                <a:solidFill>
                  <a:srgbClr val="000000"/>
                </a:solidFill>
                <a:latin typeface="Architects Daughter Italics"/>
              </a:rPr>
              <a:t>Namestorm</a:t>
            </a:r>
            <a:r>
              <a:rPr lang="en-US" sz="2799">
                <a:solidFill>
                  <a:srgbClr val="000000"/>
                </a:solidFill>
                <a:latin typeface="Architects Daughter"/>
              </a:rPr>
              <a:t>! Set a timer for 5 minutes. Scribble down all the different name  possiblities that you can think of. Do you like any of these? If yes - Cool! Keep it! If no-  Try again! If nothing comes to you today, that's okay, too. Give it time!</a:t>
            </a:r>
          </a:p>
          <a:p>
            <a:pPr>
              <a:lnSpc>
                <a:spcPts val="2631"/>
              </a:lnSpc>
            </a:pPr>
          </a:p>
          <a:p>
            <a:pPr>
              <a:lnSpc>
                <a:spcPts val="2631"/>
              </a:lnSpc>
            </a:pPr>
            <a:r>
              <a:rPr lang="en-US" sz="2799">
                <a:solidFill>
                  <a:srgbClr val="000000"/>
                </a:solidFill>
                <a:latin typeface="Architects Daughter"/>
              </a:rPr>
              <a:t>4. Complete the character sheet. Use your imagination and HAVE FUN!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40" r="0" b="40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40" r="0" b="40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40" r="0" b="40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40" r="0" b="40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40" r="0" b="40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40" r="0" b="40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DAFGQsV7EeI</dc:identifier>
  <dcterms:modified xsi:type="dcterms:W3CDTF">2011-08-01T06:04:30Z</dcterms:modified>
  <cp:revision>1</cp:revision>
  <dc:title>D&amp;D Character Creation</dc:title>
</cp:coreProperties>
</file>